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84" r:id="rId3"/>
    <p:sldId id="309" r:id="rId4"/>
    <p:sldId id="310" r:id="rId5"/>
    <p:sldId id="311" r:id="rId6"/>
    <p:sldId id="312" r:id="rId7"/>
    <p:sldId id="313" r:id="rId8"/>
    <p:sldId id="314" r:id="rId9"/>
    <p:sldId id="322" r:id="rId10"/>
    <p:sldId id="316" r:id="rId11"/>
    <p:sldId id="317" r:id="rId12"/>
    <p:sldId id="318" r:id="rId13"/>
    <p:sldId id="321" r:id="rId14"/>
    <p:sldId id="319" r:id="rId15"/>
    <p:sldId id="320" r:id="rId16"/>
    <p:sldId id="278" r:id="rId17"/>
    <p:sldId id="285" r:id="rId18"/>
  </p:sldIdLst>
  <p:sldSz cx="9144000" cy="5143500" type="screen16x9"/>
  <p:notesSz cx="6858000" cy="9144000"/>
  <p:custDataLst>
    <p:tags r:id="rId19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AFF"/>
    <a:srgbClr val="0F8374"/>
    <a:srgbClr val="B8DACC"/>
    <a:srgbClr val="5BB97F"/>
    <a:srgbClr val="A7E6F3"/>
    <a:srgbClr val="35AC91"/>
    <a:srgbClr val="FFA000"/>
    <a:srgbClr val="2F7DE1"/>
    <a:srgbClr val="FF7C80"/>
    <a:srgbClr val="A9C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>
      <p:cViewPr varScale="1">
        <p:scale>
          <a:sx n="79" d="100"/>
          <a:sy n="79" d="100"/>
        </p:scale>
        <p:origin x="78" y="1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" y="2018"/>
            <a:ext cx="9143525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" y="-627"/>
            <a:ext cx="9143521" cy="51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761"/>
            <a:ext cx="9138582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" y="0"/>
            <a:ext cx="914128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" y="-1"/>
            <a:ext cx="9150696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7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962504" y="1517333"/>
            <a:ext cx="7149338" cy="2063756"/>
            <a:chOff x="962504" y="1517333"/>
            <a:chExt cx="7149338" cy="2063756"/>
          </a:xfrm>
        </p:grpSpPr>
        <p:sp>
          <p:nvSpPr>
            <p:cNvPr id="15" name="圆角矩形 14"/>
            <p:cNvSpPr/>
            <p:nvPr/>
          </p:nvSpPr>
          <p:spPr>
            <a:xfrm>
              <a:off x="962504" y="1744350"/>
              <a:ext cx="7137556" cy="1654170"/>
            </a:xfrm>
            <a:prstGeom prst="roundRect">
              <a:avLst>
                <a:gd name="adj" fmla="val 11163"/>
              </a:avLst>
            </a:prstGeom>
            <a:solidFill>
              <a:schemeClr val="bg1"/>
            </a:solidFill>
            <a:ln>
              <a:solidFill>
                <a:srgbClr val="0F83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106841" y="2246422"/>
              <a:ext cx="69303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天真可爱　自由活泼　无拘无束　</a:t>
              </a:r>
              <a:endPara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211082" y="1561781"/>
              <a:ext cx="481524" cy="368663"/>
              <a:chOff x="7164288" y="1881039"/>
              <a:chExt cx="352591" cy="485024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0" name="圆角矩形 19"/>
              <p:cNvSpPr/>
              <p:nvPr/>
            </p:nvSpPr>
            <p:spPr>
              <a:xfrm>
                <a:off x="7164288" y="1881039"/>
                <a:ext cx="79758" cy="485024"/>
              </a:xfrm>
              <a:prstGeom prst="roundRect">
                <a:avLst>
                  <a:gd name="adj" fmla="val 314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圆角矩形 22"/>
              <p:cNvSpPr/>
              <p:nvPr/>
            </p:nvSpPr>
            <p:spPr>
              <a:xfrm>
                <a:off x="7299387" y="1881039"/>
                <a:ext cx="79758" cy="485024"/>
              </a:xfrm>
              <a:prstGeom prst="roundRect">
                <a:avLst>
                  <a:gd name="adj" fmla="val 314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7437121" y="1881039"/>
                <a:ext cx="79758" cy="485024"/>
              </a:xfrm>
              <a:prstGeom prst="roundRect">
                <a:avLst>
                  <a:gd name="adj" fmla="val 314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4" t="15000" r="8824" b="73800"/>
            <a:stretch/>
          </p:blipFill>
          <p:spPr>
            <a:xfrm>
              <a:off x="962504" y="1517333"/>
              <a:ext cx="2568682" cy="46703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4" t="15000" r="8824" b="73800"/>
            <a:stretch/>
          </p:blipFill>
          <p:spPr>
            <a:xfrm flipH="1">
              <a:off x="5543160" y="3114056"/>
              <a:ext cx="2568682" cy="467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28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8" name="圆角矩形 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填一填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471952" y="1296136"/>
            <a:ext cx="8200096" cy="3285385"/>
            <a:chOff x="1277264" y="1375523"/>
            <a:chExt cx="6589472" cy="3285385"/>
          </a:xfrm>
        </p:grpSpPr>
        <p:sp>
          <p:nvSpPr>
            <p:cNvPr id="2" name="圆角矩形 1"/>
            <p:cNvSpPr/>
            <p:nvPr/>
          </p:nvSpPr>
          <p:spPr>
            <a:xfrm>
              <a:off x="1277265" y="1375523"/>
              <a:ext cx="6589471" cy="3285385"/>
            </a:xfrm>
            <a:prstGeom prst="roundRect">
              <a:avLst>
                <a:gd name="adj" fmla="val 5714"/>
              </a:avLst>
            </a:prstGeom>
            <a:solidFill>
              <a:schemeClr val="bg1"/>
            </a:solidFill>
            <a:ln w="12700">
              <a:solidFill>
                <a:srgbClr val="5BB97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1277265" y="1761481"/>
              <a:ext cx="6589471" cy="0"/>
            </a:xfrm>
            <a:prstGeom prst="line">
              <a:avLst/>
            </a:prstGeom>
            <a:ln w="12700">
              <a:solidFill>
                <a:srgbClr val="5BB9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277264" y="2901821"/>
              <a:ext cx="6589471" cy="0"/>
            </a:xfrm>
            <a:prstGeom prst="line">
              <a:avLst/>
            </a:prstGeom>
            <a:ln w="12700">
              <a:solidFill>
                <a:srgbClr val="5BB9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5150775" y="1375526"/>
              <a:ext cx="271" cy="3285382"/>
            </a:xfrm>
            <a:prstGeom prst="line">
              <a:avLst/>
            </a:prstGeom>
            <a:ln w="12700">
              <a:solidFill>
                <a:srgbClr val="5BB97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2704200" y="1301867"/>
            <a:ext cx="72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原文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6691796" y="1301867"/>
            <a:ext cx="72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仿写</a:t>
            </a:r>
            <a:endParaRPr lang="en-US" altLang="zh-CN" sz="1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605950" y="1709155"/>
            <a:ext cx="4762546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祖父戴一顶大草帽，我戴一顶小草帽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祖父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栽花，我就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栽花；祖父拔草，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18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祖父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605949" y="2823775"/>
            <a:ext cx="46103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倭瓜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愿意爬上架就爬上架，愿意爬上房就爬上房。</a:t>
            </a: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黄瓜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愿意开一朵花，就开一朵花，愿意结一个瓜，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玉米愿意</a:t>
            </a: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5341250" y="3129359"/>
            <a:ext cx="3266531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我愿意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18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愿意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    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8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我若愿意</a:t>
            </a:r>
            <a:r>
              <a:rPr lang="zh-CN" altLang="en-US" sz="1800" u="sng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zh-CN" altLang="en-US" sz="1800" u="sng" smtClean="0"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1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341250" y="1707901"/>
            <a:ext cx="3171726" cy="1089529"/>
            <a:chOff x="5292080" y="1801246"/>
            <a:chExt cx="3171726" cy="1089529"/>
          </a:xfrm>
        </p:grpSpPr>
        <p:sp>
          <p:nvSpPr>
            <p:cNvPr id="29" name="矩形 28">
              <a:extLst>
                <a:ext uri="{FF2B5EF4-FFF2-40B4-BE49-F238E27FC236}">
                  <a16:creationId xmlns="" xmlns:a16="http://schemas.microsoft.com/office/drawing/2014/main" id="{7F556450-284D-49AA-805B-B1AF7FDD6E90}"/>
                </a:ext>
              </a:extLst>
            </p:cNvPr>
            <p:cNvSpPr/>
            <p:nvPr/>
          </p:nvSpPr>
          <p:spPr>
            <a:xfrm>
              <a:off x="5292080" y="1801246"/>
              <a:ext cx="1371526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800" smtClean="0">
                  <a:latin typeface="+mj-ea"/>
                  <a:ea typeface="+mj-ea"/>
                </a:rPr>
                <a:t>(</a:t>
              </a:r>
              <a:r>
                <a:rPr lang="en-US" altLang="zh-CN" sz="180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  </a:t>
              </a:r>
              <a:r>
                <a:rPr lang="en-US" altLang="zh-CN" sz="1800" smtClean="0">
                  <a:latin typeface="+mj-ea"/>
                  <a:ea typeface="+mj-ea"/>
                </a:rPr>
                <a:t>)</a:t>
              </a:r>
              <a:r>
                <a:rPr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</a:rPr>
                <a:t>我</a:t>
              </a:r>
              <a:endParaRPr lang="en-US" altLang="zh-CN" sz="180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800">
                  <a:latin typeface="+mj-ea"/>
                </a:rPr>
                <a:t>(</a:t>
              </a: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      </a:t>
              </a:r>
              <a:r>
                <a:rPr lang="en-US" altLang="zh-CN" sz="1800">
                  <a:latin typeface="+mj-ea"/>
                </a:rPr>
                <a:t>)</a:t>
              </a:r>
              <a:r>
                <a:rPr lang="zh-CN" altLang="en-US" sz="1800">
                  <a:latin typeface="楷体" panose="02010609060101010101" pitchFamily="49" charset="-122"/>
                  <a:ea typeface="楷体" panose="02010609060101010101" pitchFamily="49" charset="-122"/>
                </a:rPr>
                <a:t>我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800">
                  <a:latin typeface="+mj-ea"/>
                </a:rPr>
                <a:t>(</a:t>
              </a: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      </a:t>
              </a:r>
              <a:r>
                <a:rPr lang="en-US" altLang="zh-CN" sz="1800">
                  <a:latin typeface="+mj-ea"/>
                </a:rPr>
                <a:t>)</a:t>
              </a:r>
              <a:r>
                <a:rPr lang="zh-CN" altLang="en-US" sz="1800" smtClean="0">
                  <a:latin typeface="楷体" panose="02010609060101010101" pitchFamily="49" charset="-122"/>
                  <a:ea typeface="楷体" panose="02010609060101010101" pitchFamily="49" charset="-122"/>
                </a:rPr>
                <a:t>我</a:t>
              </a:r>
              <a:endParaRPr lang="zh-CN" altLang="en-US" sz="1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6566119" y="2139702"/>
              <a:ext cx="1897687" cy="648072"/>
              <a:chOff x="6130697" y="2139702"/>
              <a:chExt cx="1897687" cy="648072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6130697" y="2139702"/>
                <a:ext cx="1897687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>
                <a:off x="6130697" y="2463738"/>
                <a:ext cx="1897687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6130697" y="2787774"/>
                <a:ext cx="1897687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组合 39"/>
          <p:cNvGrpSpPr/>
          <p:nvPr/>
        </p:nvGrpSpPr>
        <p:grpSpPr>
          <a:xfrm>
            <a:off x="7457956" y="689194"/>
            <a:ext cx="1168012" cy="839806"/>
            <a:chOff x="7457956" y="689194"/>
            <a:chExt cx="1168012" cy="839806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93" t="58031" r="58550" b="15111"/>
            <a:stretch/>
          </p:blipFill>
          <p:spPr>
            <a:xfrm>
              <a:off x="7457956" y="874421"/>
              <a:ext cx="770450" cy="647535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>
              <a:off x="7796327" y="689194"/>
              <a:ext cx="829641" cy="839806"/>
              <a:chOff x="7391493" y="714284"/>
              <a:chExt cx="1280554" cy="1296244"/>
            </a:xfrm>
          </p:grpSpPr>
          <p:pic>
            <p:nvPicPr>
              <p:cNvPr id="37" name="图片 3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1" t="8001" r="62600" b="61200"/>
              <a:stretch/>
            </p:blipFill>
            <p:spPr>
              <a:xfrm>
                <a:off x="7771128" y="714284"/>
                <a:ext cx="900919" cy="1238764"/>
              </a:xfrm>
              <a:prstGeom prst="rect">
                <a:avLst/>
              </a:prstGeom>
            </p:spPr>
          </p:pic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001" t="8001" r="62600" b="61200"/>
              <a:stretch/>
            </p:blipFill>
            <p:spPr>
              <a:xfrm rot="20581453">
                <a:off x="7391493" y="771764"/>
                <a:ext cx="900919" cy="12387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4614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532926" y="1219175"/>
            <a:ext cx="80781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呼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河这小城里边，以前住着我的祖父，现在埋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着我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出生的时候，祖父已经六十岁了，我长到四五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岁，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祖父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就快七十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还没有长到二十岁，祖父就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七八十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岁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。祖父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过了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八十，就死了。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从前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那后花园的主人，而今不见了。老主人死了，小主人逃荒去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了。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　　那园里的蝴蝶、蚂蚱、蜻蜓，也许还是年年仍旧，也许现在完全荒凉了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4926" y="1325312"/>
            <a:ext cx="1132079" cy="1546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组合 1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8" name="圆角矩形 1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BB97F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阅读链接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7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5"/>
          <p:cNvGrpSpPr/>
          <p:nvPr/>
        </p:nvGrpSpPr>
        <p:grpSpPr>
          <a:xfrm>
            <a:off x="4326318" y="4151213"/>
            <a:ext cx="1842962" cy="495730"/>
            <a:chOff x="3982449" y="2640350"/>
            <a:chExt cx="1842962" cy="495730"/>
          </a:xfrm>
        </p:grpSpPr>
        <p:sp>
          <p:nvSpPr>
            <p:cNvPr id="30" name="圆角矩形 29"/>
            <p:cNvSpPr/>
            <p:nvPr/>
          </p:nvSpPr>
          <p:spPr>
            <a:xfrm>
              <a:off x="3982449" y="2640350"/>
              <a:ext cx="1842962" cy="495730"/>
            </a:xfrm>
            <a:prstGeom prst="roundRect">
              <a:avLst/>
            </a:prstGeom>
            <a:solidFill>
              <a:srgbClr val="FF7C8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="" xmlns:a16="http://schemas.microsoft.com/office/drawing/2014/main" id="{7F556450-284D-49AA-805B-B1AF7FDD6E90}"/>
                </a:ext>
              </a:extLst>
            </p:cNvPr>
            <p:cNvSpPr/>
            <p:nvPr/>
          </p:nvSpPr>
          <p:spPr>
            <a:xfrm>
              <a:off x="4245780" y="2682785"/>
              <a:ext cx="150762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怀念  眷恋</a:t>
              </a:r>
              <a:endPara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532926" y="771550"/>
            <a:ext cx="8078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小黄瓜，大倭瓜，也许还是年年地种着，也许现在根本没有了。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那早晨的露珠是不是还落在花盆架上，那午间的太阳是不是还照着那大向日葵，那黄昏时候的红霞是不是还会一会儿工夫变出一匹马来，一会儿工夫变出一条狗来，那么变着。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这一些不能想象了。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以上我所写的并没有什么优美的故事，只因它们充满我幼年的记忆，忘却不了，难以忘却，就记在这里了。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选自萧红的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呼兰河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传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改动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55776" y="4083918"/>
            <a:ext cx="1930701" cy="634836"/>
            <a:chOff x="2647234" y="3410721"/>
            <a:chExt cx="1930701" cy="634836"/>
          </a:xfrm>
        </p:grpSpPr>
        <p:grpSp>
          <p:nvGrpSpPr>
            <p:cNvPr id="13" name="组合 25"/>
            <p:cNvGrpSpPr/>
            <p:nvPr/>
          </p:nvGrpSpPr>
          <p:grpSpPr>
            <a:xfrm>
              <a:off x="3036521" y="3473627"/>
              <a:ext cx="1541414" cy="495730"/>
              <a:chOff x="3982449" y="2640350"/>
              <a:chExt cx="1541414" cy="495730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3982449" y="2640350"/>
                <a:ext cx="1541414" cy="495730"/>
              </a:xfrm>
              <a:prstGeom prst="roundRect">
                <a:avLst/>
              </a:prstGeom>
              <a:solidFill>
                <a:srgbClr val="FF7C8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="" xmlns:a16="http://schemas.microsoft.com/office/drawing/2014/main" id="{7F556450-284D-49AA-805B-B1AF7FDD6E90}"/>
                  </a:ext>
                </a:extLst>
              </p:cNvPr>
              <p:cNvSpPr/>
              <p:nvPr/>
            </p:nvSpPr>
            <p:spPr>
              <a:xfrm>
                <a:off x="4245780" y="2682785"/>
                <a:ext cx="124731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借景抒情</a:t>
                </a:r>
                <a:endParaRPr lang="zh-CN" altLang="en-US" sz="2000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34" y="3410721"/>
              <a:ext cx="778572" cy="63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462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556082" y="1347614"/>
            <a:ext cx="80318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　　“阅读链接”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的内容表达了作者对祖父、对园子、对已逝去事物的深切怀念之情。作者不厌其烦地讲述祖父和“我”的年龄的变化，表达出“我”对时光逝去的感慨；反复使用“</a:t>
            </a:r>
            <a:r>
              <a:rPr lang="en-US" altLang="zh-CN" sz="1800" dirty="0" smtClean="0">
                <a:latin typeface="+mj-ea"/>
                <a:ea typeface="+mj-ea"/>
              </a:rPr>
              <a:t>……</a:t>
            </a:r>
            <a:r>
              <a:rPr lang="zh-CN" altLang="en-US" sz="1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了”的句式，表明祖父离世后，那些让“我”快乐的东西也都一一离开，表达了对美好的一切终将逝去的惆怅与怀念。</a:t>
            </a:r>
          </a:p>
          <a:p>
            <a:pPr>
              <a:lnSpc>
                <a:spcPct val="150000"/>
              </a:lnSpc>
            </a:pP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　　由此可见，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课文描写了各种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事物，将感情蕴含在景与事之中，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表达了对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祖父的深沉的热爱与依恋，对童年园子中生活的深深怀念，同时也蕴含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着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作者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1800" smtClean="0">
                <a:latin typeface="黑体" panose="02010609060101010101" pitchFamily="49" charset="-122"/>
                <a:ea typeface="黑体" panose="02010609060101010101" pitchFamily="49" charset="-122"/>
              </a:rPr>
              <a:t>伤感，这是“阅读链接”带给我们的另一层的体会。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5" name="圆角矩形 14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BB97F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阅读链接</a:t>
              </a: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12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4" name="圆角矩形 13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8AA356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板书设计</a:t>
              </a: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369191" y="2135627"/>
            <a:ext cx="1222737" cy="1182972"/>
            <a:chOff x="717431" y="1675980"/>
            <a:chExt cx="1222737" cy="118297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805" r="52307" b="1681"/>
            <a:stretch/>
          </p:blipFill>
          <p:spPr>
            <a:xfrm>
              <a:off x="717431" y="1675980"/>
              <a:ext cx="1222737" cy="118297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7F556450-284D-49AA-805B-B1AF7FDD6E90}"/>
                </a:ext>
              </a:extLst>
            </p:cNvPr>
            <p:cNvSpPr/>
            <p:nvPr/>
          </p:nvSpPr>
          <p:spPr>
            <a:xfrm>
              <a:off x="942802" y="1965481"/>
              <a:ext cx="831036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zh-CN" altLang="en-US" sz="1600" smtClean="0">
                  <a:latin typeface="黑体" panose="02010609060101010101" pitchFamily="49" charset="-122"/>
                  <a:ea typeface="黑体" panose="02010609060101010101" pitchFamily="49" charset="-122"/>
                </a:rPr>
                <a:t>祖父的园子</a:t>
              </a:r>
              <a:endPara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1690997" y="1284894"/>
            <a:ext cx="1112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昆虫和树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1690997" y="2370481"/>
            <a:ext cx="158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“我”在园里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1690997" y="3797940"/>
            <a:ext cx="15872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园子里的一切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2817463" y="1128856"/>
            <a:ext cx="2670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昆虫种类多，色彩丰富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2817463" y="1467410"/>
            <a:ext cx="2670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樱桃树、李子树、榆树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3316826" y="1855772"/>
            <a:ext cx="2596981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栽花、拔草、种小白菜、铲地、浇水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3316826" y="2530634"/>
            <a:ext cx="3034660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摘黄瓜、追蜻蜓、采倭瓜花、捉蚂蚱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3304707" y="3270196"/>
            <a:ext cx="3530358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太阳大、天空高、大树发声响、土墙会说话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3304706" y="3952122"/>
            <a:ext cx="3761229" cy="712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花开、鸟飞、虫叫、倭瓜、黄瓜、玉米、蝴蝶</a:t>
            </a:r>
            <a:endParaRPr lang="en-US" altLang="zh-CN" sz="1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5350561" y="1289157"/>
            <a:ext cx="72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>
                <a:latin typeface="楷体" panose="02010609060101010101" pitchFamily="49" charset="-122"/>
                <a:ea typeface="楷体" panose="02010609060101010101" pitchFamily="49" charset="-122"/>
              </a:rPr>
              <a:t>活力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6490398" y="2357349"/>
            <a:ext cx="72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快乐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6868248" y="3767456"/>
            <a:ext cx="720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smtClean="0">
                <a:latin typeface="楷体" panose="02010609060101010101" pitchFamily="49" charset="-122"/>
                <a:ea typeface="楷体" panose="02010609060101010101" pitchFamily="49" charset="-122"/>
              </a:rPr>
              <a:t>自由</a:t>
            </a:r>
            <a:endParaRPr lang="en-US" altLang="zh-CN" sz="1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7F556450-284D-49AA-805B-B1AF7FDD6E90}"/>
              </a:ext>
            </a:extLst>
          </p:cNvPr>
          <p:cNvSpPr/>
          <p:nvPr/>
        </p:nvSpPr>
        <p:spPr>
          <a:xfrm>
            <a:off x="7616518" y="2560453"/>
            <a:ext cx="1152128" cy="664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smtClean="0">
                <a:solidFill>
                  <a:srgbClr val="0F8374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祖父慈爱快乐童年</a:t>
            </a:r>
            <a:endParaRPr lang="en-US" altLang="zh-CN" sz="1800" dirty="0" smtClean="0">
              <a:solidFill>
                <a:srgbClr val="0F8374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1609515" y="1286092"/>
            <a:ext cx="169304" cy="2881179"/>
          </a:xfrm>
          <a:prstGeom prst="leftBrace">
            <a:avLst>
              <a:gd name="adj1" fmla="val 44901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左大括号 34"/>
          <p:cNvSpPr/>
          <p:nvPr/>
        </p:nvSpPr>
        <p:spPr>
          <a:xfrm>
            <a:off x="2747763" y="1158657"/>
            <a:ext cx="134019" cy="638971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左大括号 35"/>
          <p:cNvSpPr/>
          <p:nvPr/>
        </p:nvSpPr>
        <p:spPr>
          <a:xfrm>
            <a:off x="3271523" y="1895692"/>
            <a:ext cx="134019" cy="1314230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大括号 36"/>
          <p:cNvSpPr/>
          <p:nvPr/>
        </p:nvSpPr>
        <p:spPr>
          <a:xfrm>
            <a:off x="3271523" y="3313152"/>
            <a:ext cx="134019" cy="1339126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左大括号 46"/>
          <p:cNvSpPr/>
          <p:nvPr/>
        </p:nvSpPr>
        <p:spPr>
          <a:xfrm flipH="1">
            <a:off x="6338498" y="1895692"/>
            <a:ext cx="134019" cy="1314230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左大括号 47"/>
          <p:cNvSpPr/>
          <p:nvPr/>
        </p:nvSpPr>
        <p:spPr>
          <a:xfrm flipH="1">
            <a:off x="6734229" y="3313152"/>
            <a:ext cx="134019" cy="1339126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左大括号 48"/>
          <p:cNvSpPr/>
          <p:nvPr/>
        </p:nvSpPr>
        <p:spPr>
          <a:xfrm flipH="1">
            <a:off x="5216542" y="1158657"/>
            <a:ext cx="134019" cy="638971"/>
          </a:xfrm>
          <a:prstGeom prst="leftBrace">
            <a:avLst>
              <a:gd name="adj1" fmla="val 35055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左大括号 50"/>
          <p:cNvSpPr/>
          <p:nvPr/>
        </p:nvSpPr>
        <p:spPr>
          <a:xfrm flipH="1">
            <a:off x="7419024" y="1155648"/>
            <a:ext cx="169304" cy="3496629"/>
          </a:xfrm>
          <a:prstGeom prst="leftBrace">
            <a:avLst>
              <a:gd name="adj1" fmla="val 44901"/>
              <a:gd name="adj2" fmla="val 50000"/>
            </a:avLst>
          </a:prstGeom>
          <a:ln w="12700">
            <a:solidFill>
              <a:srgbClr val="0F83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4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987574"/>
            <a:ext cx="756084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这是一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园子：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里面什么都有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　　　　　　　　　　</a:t>
            </a:r>
            <a:r>
              <a:rPr lang="zh-CN" altLang="en-US" sz="2000" u="sng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它还是一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</a:t>
            </a:r>
            <a:r>
              <a:rPr lang="zh-CN" altLang="en-US" sz="2000" u="sng" smtClean="0">
                <a:latin typeface="楷体" panose="02010609060101010101" pitchFamily="49" charset="-122"/>
                <a:ea typeface="楷体" panose="02010609060101010101" pitchFamily="49" charset="-122"/>
              </a:rPr>
              <a:t>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园子：</a:t>
            </a: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花开了，就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　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鸟飞了，就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　　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虫子叫了，就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像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　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倭瓜愿意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000" u="sng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，愿意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    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黄瓜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愿意</a:t>
            </a:r>
            <a:r>
              <a:rPr lang="zh-CN" altLang="en-US" sz="2000" u="sng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　</a:t>
            </a:r>
            <a:r>
              <a:rPr lang="zh-CN" altLang="en-US" sz="2000" u="sng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，愿意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2000" u="sng">
                <a:latin typeface="楷体" panose="02010609060101010101" pitchFamily="49" charset="-122"/>
                <a:ea typeface="楷体" panose="02010609060101010101" pitchFamily="49" charset="-122"/>
              </a:rPr>
              <a:t>　　　　 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      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38137" y="987574"/>
            <a:ext cx="12239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生机勃勃</a:t>
            </a:r>
            <a:endParaRPr lang="zh-CN" altLang="en-US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39490" y="1339105"/>
            <a:ext cx="38589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蜜蜂、蝴蝶、树、花、谷子</a:t>
            </a:r>
            <a:r>
              <a:rPr lang="en-US" altLang="zh-CN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……</a:t>
            </a:r>
            <a:endParaRPr lang="zh-CN" altLang="en-US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05307" y="1721015"/>
            <a:ext cx="1207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自由快乐</a:t>
            </a:r>
          </a:p>
        </p:txBody>
      </p:sp>
      <p:sp>
        <p:nvSpPr>
          <p:cNvPr id="20" name="矩形 19"/>
          <p:cNvSpPr/>
          <p:nvPr/>
        </p:nvSpPr>
        <p:spPr>
          <a:xfrm>
            <a:off x="2531698" y="2081112"/>
            <a:ext cx="14608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睡醒了似的</a:t>
            </a:r>
          </a:p>
        </p:txBody>
      </p:sp>
      <p:sp>
        <p:nvSpPr>
          <p:cNvPr id="21" name="矩形 20"/>
          <p:cNvSpPr/>
          <p:nvPr/>
        </p:nvSpPr>
        <p:spPr>
          <a:xfrm>
            <a:off x="2536674" y="2443703"/>
            <a:ext cx="17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在天上逛似的</a:t>
            </a:r>
          </a:p>
        </p:txBody>
      </p:sp>
      <p:sp>
        <p:nvSpPr>
          <p:cNvPr id="22" name="矩形 21"/>
          <p:cNvSpPr/>
          <p:nvPr/>
        </p:nvSpPr>
        <p:spPr>
          <a:xfrm>
            <a:off x="2760649" y="2816356"/>
            <a:ext cx="1472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在说话似的</a:t>
            </a:r>
          </a:p>
        </p:txBody>
      </p:sp>
      <p:sp>
        <p:nvSpPr>
          <p:cNvPr id="28" name="矩形 27"/>
          <p:cNvSpPr/>
          <p:nvPr/>
        </p:nvSpPr>
        <p:spPr>
          <a:xfrm>
            <a:off x="1985477" y="3167997"/>
            <a:ext cx="1102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爬上架</a:t>
            </a:r>
          </a:p>
        </p:txBody>
      </p:sp>
      <p:sp>
        <p:nvSpPr>
          <p:cNvPr id="29" name="矩形 28"/>
          <p:cNvSpPr/>
          <p:nvPr/>
        </p:nvSpPr>
        <p:spPr>
          <a:xfrm>
            <a:off x="3116298" y="3167997"/>
            <a:ext cx="1102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爬上架</a:t>
            </a:r>
          </a:p>
        </p:txBody>
      </p:sp>
      <p:sp>
        <p:nvSpPr>
          <p:cNvPr id="30" name="矩形 29"/>
          <p:cNvSpPr/>
          <p:nvPr/>
        </p:nvSpPr>
        <p:spPr>
          <a:xfrm>
            <a:off x="4773661" y="3167997"/>
            <a:ext cx="1102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爬上房</a:t>
            </a:r>
          </a:p>
        </p:txBody>
      </p:sp>
      <p:sp>
        <p:nvSpPr>
          <p:cNvPr id="31" name="矩形 30"/>
          <p:cNvSpPr/>
          <p:nvPr/>
        </p:nvSpPr>
        <p:spPr>
          <a:xfrm>
            <a:off x="5911727" y="3167997"/>
            <a:ext cx="11023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爬上房</a:t>
            </a:r>
          </a:p>
        </p:txBody>
      </p:sp>
      <p:sp>
        <p:nvSpPr>
          <p:cNvPr id="37" name="矩形 36"/>
          <p:cNvSpPr/>
          <p:nvPr/>
        </p:nvSpPr>
        <p:spPr>
          <a:xfrm>
            <a:off x="1967404" y="3538881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开一朵花</a:t>
            </a:r>
          </a:p>
        </p:txBody>
      </p:sp>
      <p:sp>
        <p:nvSpPr>
          <p:cNvPr id="38" name="矩形 37"/>
          <p:cNvSpPr/>
          <p:nvPr/>
        </p:nvSpPr>
        <p:spPr>
          <a:xfrm>
            <a:off x="3353629" y="3538881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开一朵花</a:t>
            </a:r>
          </a:p>
        </p:txBody>
      </p:sp>
      <p:sp>
        <p:nvSpPr>
          <p:cNvPr id="39" name="矩形 38"/>
          <p:cNvSpPr/>
          <p:nvPr/>
        </p:nvSpPr>
        <p:spPr>
          <a:xfrm>
            <a:off x="5283819" y="3538881"/>
            <a:ext cx="1227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结一个瓜</a:t>
            </a:r>
          </a:p>
        </p:txBody>
      </p:sp>
      <p:sp>
        <p:nvSpPr>
          <p:cNvPr id="40" name="矩形 39"/>
          <p:cNvSpPr/>
          <p:nvPr/>
        </p:nvSpPr>
        <p:spPr>
          <a:xfrm>
            <a:off x="6662328" y="3538881"/>
            <a:ext cx="13320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结一个瓜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662983"/>
            <a:ext cx="1828245" cy="1672824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739490" y="1708315"/>
            <a:ext cx="377212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0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1" grpId="0"/>
      <p:bldP spid="22" grpId="0"/>
      <p:bldP spid="28" grpId="0"/>
      <p:bldP spid="29" grpId="0"/>
      <p:bldP spid="30" grpId="0"/>
      <p:bldP spid="31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971600" y="915566"/>
            <a:ext cx="7200800" cy="3385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祖父戴一顶大草帽，</a:t>
            </a:r>
            <a:r>
              <a:rPr lang="zh-CN" altLang="en-US" sz="24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我戴一顶</a:t>
            </a:r>
            <a:r>
              <a:rPr lang="zh-CN" altLang="en-US" sz="24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小草帽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祖父栽花，</a:t>
            </a:r>
            <a:r>
              <a:rPr lang="zh-CN" altLang="en-US" sz="24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我就栽花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；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祖父拔草，</a:t>
            </a:r>
            <a:r>
              <a:rPr lang="zh-CN" altLang="en-US" sz="24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我就拔草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祖父种小白菜的时候，</a:t>
            </a:r>
            <a:r>
              <a:rPr lang="zh-CN" altLang="en-US" sz="24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我就跟在后边，用脚把那下了种的土窝一个一个地溜平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。哪里会溜得准，不过是东一脚西一脚地瞎闹。有时不但没有把菜种盖上，反而把它踢飞了。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439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43608" y="771550"/>
            <a:ext cx="7346444" cy="3723004"/>
            <a:chOff x="1043608" y="792962"/>
            <a:chExt cx="7346444" cy="372300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87" t="12200" r="3209" b="62600"/>
            <a:stretch/>
          </p:blipFill>
          <p:spPr>
            <a:xfrm rot="2294741">
              <a:off x="7090176" y="792962"/>
              <a:ext cx="1299876" cy="1114179"/>
            </a:xfrm>
            <a:prstGeom prst="rect">
              <a:avLst/>
            </a:prstGeom>
          </p:spPr>
        </p:pic>
        <p:sp>
          <p:nvSpPr>
            <p:cNvPr id="9" name="剪去单角的矩形 8"/>
            <p:cNvSpPr/>
            <p:nvPr/>
          </p:nvSpPr>
          <p:spPr>
            <a:xfrm>
              <a:off x="1043608" y="915566"/>
              <a:ext cx="7056784" cy="3600400"/>
            </a:xfrm>
            <a:prstGeom prst="snip1Rect">
              <a:avLst>
                <a:gd name="adj" fmla="val 20423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2443000" y="1223358"/>
            <a:ext cx="41765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祖父</a:t>
            </a:r>
            <a:r>
              <a:rPr lang="zh-CN" altLang="en-US" sz="2800" u="sng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　　　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，我</a:t>
            </a:r>
            <a:r>
              <a:rPr lang="zh-CN" altLang="en-US" sz="2800" u="sng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　　　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75656" y="1945963"/>
            <a:ext cx="59041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栽花　拔草　种菜　铲地　浇水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92714" y="3248496"/>
            <a:ext cx="893567" cy="984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祖父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endParaRPr lang="en-US" altLang="zh-CN" sz="2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240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</a:t>
            </a:r>
            <a:endParaRPr lang="zh-CN" altLang="en-US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63888" y="3295261"/>
            <a:ext cx="3011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和蔼可亲</a:t>
            </a:r>
            <a:r>
              <a:rPr lang="zh-CN" altLang="en-US" sz="240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4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慈祥宽容</a:t>
            </a:r>
            <a:endParaRPr lang="zh-CN" altLang="en-US" sz="2400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4" t="54200" r="8824" b="37400"/>
          <a:stretch/>
        </p:blipFill>
        <p:spPr>
          <a:xfrm>
            <a:off x="1168837" y="2571648"/>
            <a:ext cx="6806326" cy="78660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563888" y="3777668"/>
            <a:ext cx="3011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活泼可爱　自由</a:t>
            </a:r>
            <a:r>
              <a:rPr lang="zh-CN" altLang="en-US" sz="2400" dirty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快乐</a:t>
            </a:r>
          </a:p>
        </p:txBody>
      </p:sp>
    </p:spTree>
    <p:extLst>
      <p:ext uri="{BB962C8B-B14F-4D97-AF65-F5344CB8AC3E}">
        <p14:creationId xmlns:p14="http://schemas.microsoft.com/office/powerpoint/2010/main" val="428399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 uiExpand="1" build="allAtOnce"/>
      <p:bldP spid="14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t="1467" r="48128" b="82200"/>
          <a:stretch/>
        </p:blipFill>
        <p:spPr>
          <a:xfrm rot="5400000">
            <a:off x="4270881" y="2621789"/>
            <a:ext cx="628523" cy="50405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23628" y="1097214"/>
            <a:ext cx="6867576" cy="1396902"/>
            <a:chOff x="1223628" y="1097214"/>
            <a:chExt cx="6867576" cy="1396902"/>
          </a:xfrm>
        </p:grpSpPr>
        <p:sp>
          <p:nvSpPr>
            <p:cNvPr id="2" name="圆角矩形 1"/>
            <p:cNvSpPr/>
            <p:nvPr/>
          </p:nvSpPr>
          <p:spPr>
            <a:xfrm>
              <a:off x="1223628" y="1097214"/>
              <a:ext cx="6696744" cy="128588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 cap="rnd">
              <a:solidFill>
                <a:schemeClr val="accent3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403648" y="1211734"/>
              <a:ext cx="633670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　　祖父戴一顶大草帽，我戴一顶小草帽；祖父栽花，我就栽花；祖父拔草，我就拔草。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1" r="64973" b="68200"/>
            <a:stretch/>
          </p:blipFill>
          <p:spPr>
            <a:xfrm>
              <a:off x="7237393" y="1536026"/>
              <a:ext cx="853811" cy="95809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596810" y="3216629"/>
            <a:ext cx="5976664" cy="1052596"/>
            <a:chOff x="1403648" y="3219822"/>
            <a:chExt cx="5976664" cy="1052596"/>
          </a:xfrm>
        </p:grpSpPr>
        <p:sp>
          <p:nvSpPr>
            <p:cNvPr id="7" name="矩形 6"/>
            <p:cNvSpPr/>
            <p:nvPr/>
          </p:nvSpPr>
          <p:spPr>
            <a:xfrm>
              <a:off x="2010856" y="3219822"/>
              <a:ext cx="5369456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400" smtClean="0">
                  <a:solidFill>
                    <a:schemeClr val="accent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　　我</a:t>
              </a:r>
              <a:r>
                <a:rPr lang="zh-CN" altLang="en-US" sz="2400" dirty="0" smtClean="0">
                  <a:solidFill>
                    <a:schemeClr val="accent6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和祖父各戴一顶草帽，在园子里栽花、拔草。</a:t>
              </a:r>
              <a:endParaRPr lang="zh-CN" altLang="en-US" sz="2400" dirty="0">
                <a:solidFill>
                  <a:schemeClr val="accent6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01" t="23400" r="13601" b="26200"/>
            <a:stretch/>
          </p:blipFill>
          <p:spPr>
            <a:xfrm>
              <a:off x="1403648" y="3385807"/>
              <a:ext cx="942543" cy="652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57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0" y="2931790"/>
            <a:ext cx="9144000" cy="2025887"/>
            <a:chOff x="0" y="2931790"/>
            <a:chExt cx="9144000" cy="202588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l="2973" r="3180"/>
            <a:stretch/>
          </p:blipFill>
          <p:spPr>
            <a:xfrm>
              <a:off x="0" y="3579862"/>
              <a:ext cx="9143999" cy="137781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2931790"/>
              <a:ext cx="9144000" cy="2025887"/>
            </a:xfrm>
            <a:prstGeom prst="rect">
              <a:avLst/>
            </a:prstGeom>
            <a:solidFill>
              <a:srgbClr val="E5FAFF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827584" y="753463"/>
            <a:ext cx="7488832" cy="3636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祖父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发现我铲的那块地还留着一片狗尾草，就问我：“这是什么？”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说：“谷子。”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祖父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大笑起来，笑够了，把草拔下来，问我：“你每天吃的就是这个吗？”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说：“是的。”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看祖父还在笑，就说：“你不信，我到屋里拿来给你看。”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跑到屋里拿了一个谷穗，远远地抛给祖父，说：“这不是一样的吗？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” 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98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39551" y="1070800"/>
            <a:ext cx="82089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祖父种小白菜的时候，我就跟在后边，用脚把那下了种的土窝一个一个地溜平。哪里会溜得准，不过是东一脚西一脚地瞎闹。有时不但没有把菜种盖上，反而把它踢飞了。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39551" y="2787774"/>
            <a:ext cx="82089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其实哪里是铲，不过是伏在地上，用锄头乱钩一阵。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我认不得哪个是苗，哪个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草，往往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把韭菜当作野草割掉，把狗尾草当作谷穗留着。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27984" y="2012669"/>
            <a:ext cx="1009291" cy="655282"/>
            <a:chOff x="4427984" y="1369433"/>
            <a:chExt cx="1009291" cy="65528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6" r="50000" b="68983"/>
            <a:stretch/>
          </p:blipFill>
          <p:spPr>
            <a:xfrm>
              <a:off x="4427984" y="1369433"/>
              <a:ext cx="1009291" cy="65528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4596261" y="1511348"/>
              <a:ext cx="713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瞎闹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128647" y="3784118"/>
            <a:ext cx="1030720" cy="655282"/>
            <a:chOff x="4310602" y="2818503"/>
            <a:chExt cx="1030720" cy="65528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6" r="50000" b="68983"/>
            <a:stretch/>
          </p:blipFill>
          <p:spPr>
            <a:xfrm>
              <a:off x="4310602" y="2818503"/>
              <a:ext cx="1009291" cy="655282"/>
            </a:xfrm>
            <a:prstGeom prst="rect">
              <a:avLst/>
            </a:prstGeom>
          </p:spPr>
        </p:pic>
        <p:sp>
          <p:nvSpPr>
            <p:cNvPr id="21" name="TextBox 25"/>
            <p:cNvSpPr txBox="1"/>
            <p:nvPr/>
          </p:nvSpPr>
          <p:spPr>
            <a:xfrm>
              <a:off x="4320722" y="2960418"/>
              <a:ext cx="1020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帮倒忙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8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539552" y="732866"/>
            <a:ext cx="8208912" cy="2259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一抬头，看见一个黄瓜长大了，我跑过去摘下来，吃黄瓜去了。黄瓜还没有吃完，我又看见一只大蜻蜓从旁边飞过，于是丢下黄瓜又去追蜻蜓了。蜻蜓飞得那么快，哪里会追得上？好在一开始我也没有存心一定要追上，跟着蜻蜓跑了几步就又去做别的了。采一朵倭瓜花，捉一个绿蚂蚱，把蚂蚱腿用线绑上，绑了一会儿，线头上只拴着一条腿，而不见蚂蚱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870269" y="2536841"/>
            <a:ext cx="2674421" cy="780113"/>
            <a:chOff x="4058128" y="4205089"/>
            <a:chExt cx="2674421" cy="780113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128" y="4205089"/>
              <a:ext cx="2674421" cy="780113"/>
            </a:xfrm>
            <a:prstGeom prst="rect">
              <a:avLst/>
            </a:prstGeom>
          </p:spPr>
        </p:pic>
        <p:sp>
          <p:nvSpPr>
            <p:cNvPr id="29" name="TextBox 25"/>
            <p:cNvSpPr txBox="1"/>
            <p:nvPr/>
          </p:nvSpPr>
          <p:spPr>
            <a:xfrm>
              <a:off x="4147329" y="4393639"/>
              <a:ext cx="24960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自由自在、充满好奇</a:t>
              </a:r>
              <a:endParaRPr lang="zh-CN" altLang="en-US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39552" y="3387912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玩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腻了，我又跑到祖父那里乱闹一阵。祖父浇菜，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我也过来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浇，但不是往菜上浇，而是拿着水瓢，拼尽了力气，把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水往天空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一扬，大喊着：“下雨啰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下雨啰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 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915816" y="4071744"/>
            <a:ext cx="1009291" cy="655282"/>
            <a:chOff x="3943875" y="4270774"/>
            <a:chExt cx="1009291" cy="65528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6" r="50000" b="68983"/>
            <a:stretch/>
          </p:blipFill>
          <p:spPr>
            <a:xfrm>
              <a:off x="3943875" y="4270774"/>
              <a:ext cx="1009291" cy="655282"/>
            </a:xfrm>
            <a:prstGeom prst="rect">
              <a:avLst/>
            </a:prstGeom>
          </p:spPr>
        </p:pic>
        <p:sp>
          <p:nvSpPr>
            <p:cNvPr id="17" name="TextBox 25"/>
            <p:cNvSpPr txBox="1"/>
            <p:nvPr/>
          </p:nvSpPr>
          <p:spPr>
            <a:xfrm>
              <a:off x="4112152" y="4412689"/>
              <a:ext cx="7138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楷体" panose="02010609060101010101" pitchFamily="49" charset="-122"/>
                  <a:ea typeface="楷体" panose="02010609060101010101" pitchFamily="49" charset="-122"/>
                </a:rPr>
                <a:t>乱闹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26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386bad1b193e8ddd96c78c97f95eeb279f1e04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3515</TotalTime>
  <Words>335</Words>
  <Application>Microsoft Office PowerPoint</Application>
  <PresentationFormat>全屏显示(16:9)</PresentationFormat>
  <Paragraphs>98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黑体</vt:lpstr>
      <vt:lpstr>楷体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817</cp:revision>
  <dcterms:created xsi:type="dcterms:W3CDTF">2015-05-05T08:02:14Z</dcterms:created>
  <dcterms:modified xsi:type="dcterms:W3CDTF">2020-11-19T03:50:39Z</dcterms:modified>
</cp:coreProperties>
</file>